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5" r:id="rId14"/>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678" y="-21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fld id="{CBBBCA90-C1F8-4F85-B4D0-54402C0F43AD}" type="datetimeFigureOut">
              <a:rPr lang="el-GR" smtClean="0"/>
              <a:t>28/8/2016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697364-F861-4AA9-AD0D-0C6634E5509A}" type="slidenum">
              <a:rPr lang="el-GR" smtClean="0"/>
              <a:t>‹#›</a:t>
            </a:fld>
            <a:endParaRPr lang="el-GR"/>
          </a:p>
        </p:txBody>
      </p:sp>
    </p:spTree>
    <p:extLst>
      <p:ext uri="{BB962C8B-B14F-4D97-AF65-F5344CB8AC3E}">
        <p14:creationId xmlns:p14="http://schemas.microsoft.com/office/powerpoint/2010/main" val="3182274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CBBBCA90-C1F8-4F85-B4D0-54402C0F43AD}" type="datetimeFigureOut">
              <a:rPr lang="el-GR" smtClean="0"/>
              <a:t>28/8/2016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697364-F861-4AA9-AD0D-0C6634E5509A}" type="slidenum">
              <a:rPr lang="el-GR" smtClean="0"/>
              <a:t>‹#›</a:t>
            </a:fld>
            <a:endParaRPr lang="el-GR"/>
          </a:p>
        </p:txBody>
      </p:sp>
    </p:spTree>
    <p:extLst>
      <p:ext uri="{BB962C8B-B14F-4D97-AF65-F5344CB8AC3E}">
        <p14:creationId xmlns:p14="http://schemas.microsoft.com/office/powerpoint/2010/main" val="1069703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BBCA90-C1F8-4F85-B4D0-54402C0F43AD}" type="datetimeFigureOut">
              <a:rPr lang="el-GR" smtClean="0"/>
              <a:t>28/8/2016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697364-F861-4AA9-AD0D-0C6634E5509A}" type="slidenum">
              <a:rPr lang="el-GR" smtClean="0"/>
              <a:t>‹#›</a:t>
            </a:fld>
            <a:endParaRPr lang="el-GR"/>
          </a:p>
        </p:txBody>
      </p:sp>
    </p:spTree>
    <p:extLst>
      <p:ext uri="{BB962C8B-B14F-4D97-AF65-F5344CB8AC3E}">
        <p14:creationId xmlns:p14="http://schemas.microsoft.com/office/powerpoint/2010/main" val="2906943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p>
            <a:fld id="{CBBBCA90-C1F8-4F85-B4D0-54402C0F43AD}" type="datetimeFigureOut">
              <a:rPr lang="el-GR" smtClean="0"/>
              <a:t>28/8/2016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D697364-F861-4AA9-AD0D-0C6634E5509A}" type="slidenum">
              <a:rPr lang="el-GR" smtClean="0"/>
              <a:t>‹#›</a:t>
            </a:fld>
            <a:endParaRPr lang="el-GR"/>
          </a:p>
        </p:txBody>
      </p:sp>
    </p:spTree>
    <p:extLst>
      <p:ext uri="{BB962C8B-B14F-4D97-AF65-F5344CB8AC3E}">
        <p14:creationId xmlns:p14="http://schemas.microsoft.com/office/powerpoint/2010/main" val="1261969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fld id="{CBBBCA90-C1F8-4F85-B4D0-54402C0F43AD}" type="datetimeFigureOut">
              <a:rPr lang="el-GR" smtClean="0"/>
              <a:t>28/8/2016</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3D697364-F861-4AA9-AD0D-0C6634E5509A}" type="slidenum">
              <a:rPr lang="el-GR" smtClean="0"/>
              <a:t>‹#›</a:t>
            </a:fld>
            <a:endParaRPr lang="el-GR"/>
          </a:p>
        </p:txBody>
      </p:sp>
    </p:spTree>
    <p:extLst>
      <p:ext uri="{BB962C8B-B14F-4D97-AF65-F5344CB8AC3E}">
        <p14:creationId xmlns:p14="http://schemas.microsoft.com/office/powerpoint/2010/main" val="746407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fld id="{CBBBCA90-C1F8-4F85-B4D0-54402C0F43AD}" type="datetimeFigureOut">
              <a:rPr lang="el-GR" smtClean="0"/>
              <a:t>28/8/2016</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3D697364-F861-4AA9-AD0D-0C6634E5509A}" type="slidenum">
              <a:rPr lang="el-GR" smtClean="0"/>
              <a:t>‹#›</a:t>
            </a:fld>
            <a:endParaRPr lang="el-GR"/>
          </a:p>
        </p:txBody>
      </p:sp>
    </p:spTree>
    <p:extLst>
      <p:ext uri="{BB962C8B-B14F-4D97-AF65-F5344CB8AC3E}">
        <p14:creationId xmlns:p14="http://schemas.microsoft.com/office/powerpoint/2010/main" val="4411806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BBCA90-C1F8-4F85-B4D0-54402C0F43AD}" type="datetimeFigureOut">
              <a:rPr lang="el-GR" smtClean="0"/>
              <a:t>28/8/2016</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3D697364-F861-4AA9-AD0D-0C6634E5509A}" type="slidenum">
              <a:rPr lang="el-GR" smtClean="0"/>
              <a:t>‹#›</a:t>
            </a:fld>
            <a:endParaRPr lang="el-GR"/>
          </a:p>
        </p:txBody>
      </p:sp>
    </p:spTree>
    <p:extLst>
      <p:ext uri="{BB962C8B-B14F-4D97-AF65-F5344CB8AC3E}">
        <p14:creationId xmlns:p14="http://schemas.microsoft.com/office/powerpoint/2010/main" val="3512399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BBCA90-C1F8-4F85-B4D0-54402C0F43AD}" type="datetimeFigureOut">
              <a:rPr lang="el-GR" smtClean="0"/>
              <a:t>28/8/2016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D697364-F861-4AA9-AD0D-0C6634E5509A}" type="slidenum">
              <a:rPr lang="el-GR" smtClean="0"/>
              <a:t>‹#›</a:t>
            </a:fld>
            <a:endParaRPr lang="el-GR"/>
          </a:p>
        </p:txBody>
      </p:sp>
    </p:spTree>
    <p:extLst>
      <p:ext uri="{BB962C8B-B14F-4D97-AF65-F5344CB8AC3E}">
        <p14:creationId xmlns:p14="http://schemas.microsoft.com/office/powerpoint/2010/main" val="636903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BBCA90-C1F8-4F85-B4D0-54402C0F43AD}" type="datetimeFigureOut">
              <a:rPr lang="el-GR" smtClean="0"/>
              <a:t>28/8/2016</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3D697364-F861-4AA9-AD0D-0C6634E5509A}" type="slidenum">
              <a:rPr lang="el-GR" smtClean="0"/>
              <a:t>‹#›</a:t>
            </a:fld>
            <a:endParaRPr lang="el-GR"/>
          </a:p>
        </p:txBody>
      </p:sp>
    </p:spTree>
    <p:extLst>
      <p:ext uri="{BB962C8B-B14F-4D97-AF65-F5344CB8AC3E}">
        <p14:creationId xmlns:p14="http://schemas.microsoft.com/office/powerpoint/2010/main" val="41944819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CBBBCA90-C1F8-4F85-B4D0-54402C0F43AD}" type="datetimeFigureOut">
              <a:rPr lang="el-GR" smtClean="0"/>
              <a:t>28/8/2016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697364-F861-4AA9-AD0D-0C6634E5509A}" type="slidenum">
              <a:rPr lang="el-GR" smtClean="0"/>
              <a:t>‹#›</a:t>
            </a:fld>
            <a:endParaRPr lang="el-GR"/>
          </a:p>
        </p:txBody>
      </p:sp>
    </p:spTree>
    <p:extLst>
      <p:ext uri="{BB962C8B-B14F-4D97-AF65-F5344CB8AC3E}">
        <p14:creationId xmlns:p14="http://schemas.microsoft.com/office/powerpoint/2010/main" val="34678372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CBBBCA90-C1F8-4F85-B4D0-54402C0F43AD}" type="datetimeFigureOut">
              <a:rPr lang="el-GR" smtClean="0"/>
              <a:t>28/8/2016</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3D697364-F861-4AA9-AD0D-0C6634E5509A}" type="slidenum">
              <a:rPr lang="el-GR" smtClean="0"/>
              <a:t>‹#›</a:t>
            </a:fld>
            <a:endParaRPr lang="el-GR"/>
          </a:p>
        </p:txBody>
      </p:sp>
    </p:spTree>
    <p:extLst>
      <p:ext uri="{BB962C8B-B14F-4D97-AF65-F5344CB8AC3E}">
        <p14:creationId xmlns:p14="http://schemas.microsoft.com/office/powerpoint/2010/main" val="3230906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BBCA90-C1F8-4F85-B4D0-54402C0F43AD}" type="datetimeFigureOut">
              <a:rPr lang="el-GR" smtClean="0"/>
              <a:t>28/8/2016</a:t>
            </a:fld>
            <a:endParaRPr lang="el-G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697364-F861-4AA9-AD0D-0C6634E5509A}" type="slidenum">
              <a:rPr lang="el-GR" smtClean="0"/>
              <a:t>‹#›</a:t>
            </a:fld>
            <a:endParaRPr lang="el-GR"/>
          </a:p>
        </p:txBody>
      </p:sp>
    </p:spTree>
    <p:extLst>
      <p:ext uri="{BB962C8B-B14F-4D97-AF65-F5344CB8AC3E}">
        <p14:creationId xmlns:p14="http://schemas.microsoft.com/office/powerpoint/2010/main" val="15827582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gif"/><Relationship Id="rId1" Type="http://schemas.openxmlformats.org/officeDocument/2006/relationships/slideLayout" Target="../slideLayouts/slideLayout2.xml"/><Relationship Id="rId4" Type="http://schemas.openxmlformats.org/officeDocument/2006/relationships/image" Target="../media/image3.gif"/></Relationships>
</file>

<file path=ppt/slides/_rels/slide3.xml.rels><?xml version="1.0" encoding="UTF-8" standalone="yes"?>
<Relationships xmlns="http://schemas.openxmlformats.org/package/2006/relationships"><Relationship Id="rId2" Type="http://schemas.openxmlformats.org/officeDocument/2006/relationships/image" Target="../media/image4.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5.gif"/><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5.xml.rels><?xml version="1.0" encoding="UTF-8" standalone="yes"?>
<Relationships xmlns="http://schemas.openxmlformats.org/package/2006/relationships"><Relationship Id="rId8" Type="http://schemas.openxmlformats.org/officeDocument/2006/relationships/image" Target="../media/image12.gif"/><Relationship Id="rId3" Type="http://schemas.openxmlformats.org/officeDocument/2006/relationships/image" Target="../media/image8.gif"/><Relationship Id="rId7" Type="http://schemas.openxmlformats.org/officeDocument/2006/relationships/image" Target="../media/image11.gif"/><Relationship Id="rId2" Type="http://schemas.openxmlformats.org/officeDocument/2006/relationships/image" Target="../media/image7.gif"/><Relationship Id="rId1" Type="http://schemas.openxmlformats.org/officeDocument/2006/relationships/slideLayout" Target="../slideLayouts/slideLayout2.xml"/><Relationship Id="rId6" Type="http://schemas.openxmlformats.org/officeDocument/2006/relationships/image" Target="../media/image5.gif"/><Relationship Id="rId5" Type="http://schemas.openxmlformats.org/officeDocument/2006/relationships/image" Target="../media/image10.gif"/><Relationship Id="rId4" Type="http://schemas.openxmlformats.org/officeDocument/2006/relationships/image" Target="../media/image9.gif"/></Relationships>
</file>

<file path=ppt/slides/_rels/slide6.xml.rels><?xml version="1.0" encoding="UTF-8" standalone="yes"?>
<Relationships xmlns="http://schemas.openxmlformats.org/package/2006/relationships"><Relationship Id="rId8" Type="http://schemas.openxmlformats.org/officeDocument/2006/relationships/image" Target="../media/image13.gif"/><Relationship Id="rId3" Type="http://schemas.openxmlformats.org/officeDocument/2006/relationships/image" Target="../media/image8.gif"/><Relationship Id="rId7" Type="http://schemas.openxmlformats.org/officeDocument/2006/relationships/image" Target="../media/image12.gif"/><Relationship Id="rId2" Type="http://schemas.openxmlformats.org/officeDocument/2006/relationships/image" Target="../media/image7.gif"/><Relationship Id="rId1" Type="http://schemas.openxmlformats.org/officeDocument/2006/relationships/slideLayout" Target="../slideLayouts/slideLayout2.xml"/><Relationship Id="rId6" Type="http://schemas.openxmlformats.org/officeDocument/2006/relationships/image" Target="../media/image5.gif"/><Relationship Id="rId5" Type="http://schemas.openxmlformats.org/officeDocument/2006/relationships/image" Target="../media/image10.gif"/><Relationship Id="rId4" Type="http://schemas.openxmlformats.org/officeDocument/2006/relationships/image" Target="../media/image9.gif"/></Relationships>
</file>

<file path=ppt/slides/_rels/slide7.xml.rels><?xml version="1.0" encoding="UTF-8" standalone="yes"?>
<Relationships xmlns="http://schemas.openxmlformats.org/package/2006/relationships"><Relationship Id="rId8" Type="http://schemas.openxmlformats.org/officeDocument/2006/relationships/image" Target="../media/image13.gif"/><Relationship Id="rId3" Type="http://schemas.openxmlformats.org/officeDocument/2006/relationships/image" Target="../media/image8.gif"/><Relationship Id="rId7" Type="http://schemas.openxmlformats.org/officeDocument/2006/relationships/image" Target="../media/image12.gif"/><Relationship Id="rId2" Type="http://schemas.openxmlformats.org/officeDocument/2006/relationships/image" Target="../media/image7.gif"/><Relationship Id="rId1" Type="http://schemas.openxmlformats.org/officeDocument/2006/relationships/slideLayout" Target="../slideLayouts/slideLayout2.xml"/><Relationship Id="rId6" Type="http://schemas.openxmlformats.org/officeDocument/2006/relationships/image" Target="../media/image5.gif"/><Relationship Id="rId5" Type="http://schemas.openxmlformats.org/officeDocument/2006/relationships/image" Target="../media/image10.gif"/><Relationship Id="rId4" Type="http://schemas.openxmlformats.org/officeDocument/2006/relationships/image" Target="../media/image9.gif"/><Relationship Id="rId9" Type="http://schemas.openxmlformats.org/officeDocument/2006/relationships/image" Target="../media/image11.gif"/></Relationships>
</file>

<file path=ppt/slides/_rels/slide8.xml.rels><?xml version="1.0" encoding="UTF-8" standalone="yes"?>
<Relationships xmlns="http://schemas.openxmlformats.org/package/2006/relationships"><Relationship Id="rId8" Type="http://schemas.openxmlformats.org/officeDocument/2006/relationships/image" Target="../media/image5.gif"/><Relationship Id="rId3" Type="http://schemas.openxmlformats.org/officeDocument/2006/relationships/image" Target="../media/image14.gif"/><Relationship Id="rId7" Type="http://schemas.openxmlformats.org/officeDocument/2006/relationships/image" Target="../media/image10.gif"/><Relationship Id="rId2" Type="http://schemas.openxmlformats.org/officeDocument/2006/relationships/image" Target="../media/image13.gif"/><Relationship Id="rId1" Type="http://schemas.openxmlformats.org/officeDocument/2006/relationships/slideLayout" Target="../slideLayouts/slideLayout2.xml"/><Relationship Id="rId6" Type="http://schemas.openxmlformats.org/officeDocument/2006/relationships/image" Target="../media/image9.gif"/><Relationship Id="rId5" Type="http://schemas.openxmlformats.org/officeDocument/2006/relationships/image" Target="../media/image8.gif"/><Relationship Id="rId10" Type="http://schemas.openxmlformats.org/officeDocument/2006/relationships/image" Target="../media/image15.gif"/><Relationship Id="rId4" Type="http://schemas.openxmlformats.org/officeDocument/2006/relationships/image" Target="../media/image7.gif"/><Relationship Id="rId9" Type="http://schemas.openxmlformats.org/officeDocument/2006/relationships/image" Target="../media/image1.gif"/></Relationships>
</file>

<file path=ppt/slides/_rels/slide9.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2.xml"/><Relationship Id="rId5" Type="http://schemas.openxmlformats.org/officeDocument/2006/relationships/image" Target="../media/image19.gif"/><Relationship Id="rId4" Type="http://schemas.openxmlformats.org/officeDocument/2006/relationships/image" Target="../media/image18.gif"/></Relationships>
</file>

<file path=ppt/slides/_rels/slide10.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2.xml"/><Relationship Id="rId5" Type="http://schemas.openxmlformats.org/officeDocument/2006/relationships/image" Target="../media/image19.gif"/><Relationship Id="rId4" Type="http://schemas.openxmlformats.org/officeDocument/2006/relationships/image" Target="../media/image18.gif"/></Relationships>
</file>

<file path=ppt/slides/_rels/slide11.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2.xml"/><Relationship Id="rId6" Type="http://schemas.openxmlformats.org/officeDocument/2006/relationships/image" Target="../media/image20.gif"/><Relationship Id="rId5" Type="http://schemas.openxmlformats.org/officeDocument/2006/relationships/image" Target="../media/image19.gif"/><Relationship Id="rId4" Type="http://schemas.openxmlformats.org/officeDocument/2006/relationships/image" Target="../media/image18.gif"/></Relationships>
</file>

<file path=ppt/slides/_rels/slide12.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gif"/><Relationship Id="rId1" Type="http://schemas.openxmlformats.org/officeDocument/2006/relationships/slideLayout" Target="../slideLayouts/slideLayout2.xml"/><Relationship Id="rId6" Type="http://schemas.openxmlformats.org/officeDocument/2006/relationships/image" Target="../media/image20.gif"/><Relationship Id="rId5" Type="http://schemas.openxmlformats.org/officeDocument/2006/relationships/image" Target="../media/image19.gif"/><Relationship Id="rId4" Type="http://schemas.openxmlformats.org/officeDocument/2006/relationships/image" Target="../media/image18.gif"/></Relationships>
</file>

<file path=ppt/slides/_rels/slide1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7.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l-GR" b="1" dirty="0" smtClean="0">
                <a:solidFill>
                  <a:schemeClr val="accent2">
                    <a:lumMod val="75000"/>
                  </a:schemeClr>
                </a:solidFill>
              </a:rPr>
              <a:t>Ιεραπόστολοι</a:t>
            </a:r>
            <a:endParaRPr lang="el-GR" b="1" dirty="0">
              <a:solidFill>
                <a:schemeClr val="accent2">
                  <a:lumMod val="75000"/>
                </a:schemeClr>
              </a:solidFill>
            </a:endParaRPr>
          </a:p>
        </p:txBody>
      </p:sp>
      <p:sp>
        <p:nvSpPr>
          <p:cNvPr id="3" name="Subtitle 2"/>
          <p:cNvSpPr>
            <a:spLocks noGrp="1"/>
          </p:cNvSpPr>
          <p:nvPr>
            <p:ph type="subTitle" idx="1"/>
          </p:nvPr>
        </p:nvSpPr>
        <p:spPr/>
        <p:txBody>
          <a:bodyPr/>
          <a:lstStyle/>
          <a:p>
            <a:r>
              <a:rPr lang="el-GR" dirty="0" smtClean="0"/>
              <a:t>Το στοιχειωμένο σπίτι</a:t>
            </a:r>
          </a:p>
          <a:p>
            <a:r>
              <a:rPr lang="el-GR" dirty="0" smtClean="0"/>
              <a:t>2</a:t>
            </a:r>
            <a:r>
              <a:rPr lang="el-GR" baseline="30000" dirty="0" smtClean="0"/>
              <a:t>ο</a:t>
            </a:r>
            <a:r>
              <a:rPr lang="el-GR" dirty="0" smtClean="0"/>
              <a:t> μάθημα</a:t>
            </a:r>
            <a:endParaRPr lang="el-GR" dirty="0"/>
          </a:p>
        </p:txBody>
      </p:sp>
    </p:spTree>
    <p:extLst>
      <p:ext uri="{BB962C8B-B14F-4D97-AF65-F5344CB8AC3E}">
        <p14:creationId xmlns:p14="http://schemas.microsoft.com/office/powerpoint/2010/main" val="28467410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116632"/>
            <a:ext cx="8748464" cy="1477328"/>
          </a:xfrm>
          <a:prstGeom prst="rect">
            <a:avLst/>
          </a:prstGeom>
          <a:noFill/>
        </p:spPr>
        <p:txBody>
          <a:bodyPr wrap="square" rtlCol="0">
            <a:spAutoFit/>
          </a:bodyPr>
          <a:lstStyle/>
          <a:p>
            <a:r>
              <a:rPr lang="el-GR" dirty="0" smtClean="0"/>
              <a:t>Τη Δευτέρα ο Τσάρλυ σηκώθηκε από τις έξι το πρωί και ετοιμάστηκε πολύ πριν περάσει το λεωφορείο μπροστά από το σπίτι του .Η μαμά του τού είχε ετοιμάσει ένα σάντουιτς</a:t>
            </a:r>
          </a:p>
          <a:p>
            <a:r>
              <a:rPr lang="el-GR" dirty="0" smtClean="0"/>
              <a:t>. Του χαμογέλασε: «Λοιπόν, τώρα θα έχω να στέλνω δυο άντρες στη δουλειά. Βλέπω ότι φοράς την καρφίτσα του Κυριακού Σχολείου, Τσάρλυ. Είναι ένας καλός τρόπος για να δείχνεις στους άλλους ότι είσαι χριστιανός»</a:t>
            </a:r>
            <a:endParaRPr lang="el-GR"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84" y="2406642"/>
            <a:ext cx="1549128" cy="4356149"/>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7944" y="1626679"/>
            <a:ext cx="2381250" cy="5295900"/>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6180" y="2995258"/>
            <a:ext cx="936104" cy="649766"/>
          </a:xfrm>
          <a:prstGeom prst="rect">
            <a:avLst/>
          </a:prstGeom>
        </p:spPr>
      </p:pic>
    </p:spTree>
    <p:extLst>
      <p:ext uri="{BB962C8B-B14F-4D97-AF65-F5344CB8AC3E}">
        <p14:creationId xmlns:p14="http://schemas.microsoft.com/office/powerpoint/2010/main" val="7992141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2031325"/>
          </a:xfrm>
          <a:prstGeom prst="rect">
            <a:avLst/>
          </a:prstGeom>
          <a:noFill/>
        </p:spPr>
        <p:txBody>
          <a:bodyPr wrap="square" rtlCol="0">
            <a:spAutoFit/>
          </a:bodyPr>
          <a:lstStyle/>
          <a:p>
            <a:r>
              <a:rPr lang="en-US" dirty="0" smtClean="0"/>
              <a:t>T</a:t>
            </a:r>
            <a:r>
              <a:rPr lang="el-GR" dirty="0" smtClean="0"/>
              <a:t>ο λεωφορείο προχωρούσε χοροπηδώντας προς την άλλη άκρη της πόλης κι ο Τσάρλυ άκουγε τους ανθρώπους που κουβέντιαζαν . Αναρωτήθηκε αν κάποιος απ’ αυτούς γνώριζε για τον Ιησού. Ο κύριος που καθόταν πίσω του διάβαζε φωναχτά σε κάποιον άλλο αποσπάσματα</a:t>
            </a:r>
          </a:p>
          <a:p>
            <a:r>
              <a:rPr lang="el-GR" dirty="0" smtClean="0"/>
              <a:t>από την εφημερίδα. «Εδώ λέει ότι ο γέρο</a:t>
            </a:r>
            <a:r>
              <a:rPr lang="en-US" dirty="0" smtClean="0"/>
              <a:t> </a:t>
            </a:r>
            <a:r>
              <a:rPr lang="el-GR" dirty="0" err="1" smtClean="0"/>
              <a:t>Ουίλκινσον</a:t>
            </a:r>
            <a:r>
              <a:rPr lang="el-GR" dirty="0" smtClean="0"/>
              <a:t> επισκευάζει την Έπαυλη “</a:t>
            </a:r>
            <a:r>
              <a:rPr lang="el-GR" dirty="0" err="1" smtClean="0"/>
              <a:t>Βίλις</a:t>
            </a:r>
            <a:r>
              <a:rPr lang="el-GR" dirty="0" smtClean="0"/>
              <a:t>”. Λένε ότι στην Έπαυλη αυτή κρύβονται παλιά έργα τέχνης, κανείς όμως δεν ξέρει πού. Ο προπάππος </a:t>
            </a:r>
            <a:r>
              <a:rPr lang="el-GR" dirty="0" err="1" smtClean="0"/>
              <a:t>Βίλις</a:t>
            </a:r>
            <a:r>
              <a:rPr lang="el-GR" dirty="0" smtClean="0"/>
              <a:t> ήταν συλλέκτης. Πιστεύω πως ο </a:t>
            </a:r>
            <a:r>
              <a:rPr lang="el-GR" dirty="0" err="1" smtClean="0"/>
              <a:t>Ουίλκινσον</a:t>
            </a:r>
            <a:r>
              <a:rPr lang="el-GR" dirty="0" smtClean="0"/>
              <a:t> θα πλήρωνε πολλά για να μπορέσει να βρει το θησαυρό. Έτσι θα έχει ένα θησαυρό που αξίζει πολλά χρήματα».</a:t>
            </a:r>
            <a:endParaRPr lang="el-GR"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1299963">
            <a:off x="2267744" y="2276872"/>
            <a:ext cx="6106686" cy="3456384"/>
          </a:xfrm>
          <a:prstGeom prst="rect">
            <a:avLst/>
          </a:prstGeom>
        </p:spPr>
      </p:pic>
      <p:sp>
        <p:nvSpPr>
          <p:cNvPr id="6" name="TextBox 5"/>
          <p:cNvSpPr txBox="1"/>
          <p:nvPr/>
        </p:nvSpPr>
        <p:spPr>
          <a:xfrm>
            <a:off x="611560" y="5517232"/>
            <a:ext cx="6480720" cy="923330"/>
          </a:xfrm>
          <a:prstGeom prst="rect">
            <a:avLst/>
          </a:prstGeom>
          <a:noFill/>
        </p:spPr>
        <p:txBody>
          <a:bodyPr wrap="square" rtlCol="0">
            <a:spAutoFit/>
          </a:bodyPr>
          <a:lstStyle/>
          <a:p>
            <a:r>
              <a:rPr lang="el-GR" dirty="0" smtClean="0"/>
              <a:t>Ο Τσάρλυ αναρωτήθηκε τι σήμαιναν όλες αυτές οι παλιές φήμες. Είχε ξανακούσει παράξενες ιστορίες για την Έπαυλη “</a:t>
            </a:r>
            <a:r>
              <a:rPr lang="el-GR" dirty="0" err="1" smtClean="0"/>
              <a:t>Βίλις</a:t>
            </a:r>
            <a:r>
              <a:rPr lang="el-GR" dirty="0" smtClean="0"/>
              <a:t>”. Θα πρέπει να είναι ένα πολύ ενδιαφέρον σπίτι. </a:t>
            </a:r>
            <a:endParaRPr lang="el-GR" dirty="0"/>
          </a:p>
        </p:txBody>
      </p:sp>
    </p:spTree>
    <p:extLst>
      <p:ext uri="{BB962C8B-B14F-4D97-AF65-F5344CB8AC3E}">
        <p14:creationId xmlns:p14="http://schemas.microsoft.com/office/powerpoint/2010/main" val="1621529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xit" presetSubtype="21" fill="hold" grpId="0" nodeType="clickEffect">
                                  <p:stCondLst>
                                    <p:cond delay="0"/>
                                  </p:stCondLst>
                                  <p:childTnLst>
                                    <p:animEffect transition="out" filter="barn(inVertical)">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6" presetClass="entr" presetSubtype="2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02197" y="1124744"/>
            <a:ext cx="4919761" cy="4501582"/>
          </a:xfrm>
          <a:prstGeom prst="rect">
            <a:avLst/>
          </a:prstGeom>
        </p:spPr>
      </p:pic>
      <p:sp>
        <p:nvSpPr>
          <p:cNvPr id="4" name="TextBox 3"/>
          <p:cNvSpPr txBox="1"/>
          <p:nvPr/>
        </p:nvSpPr>
        <p:spPr>
          <a:xfrm>
            <a:off x="0" y="116632"/>
            <a:ext cx="8964488" cy="1754326"/>
          </a:xfrm>
          <a:prstGeom prst="rect">
            <a:avLst/>
          </a:prstGeom>
          <a:solidFill>
            <a:schemeClr val="accent3">
              <a:lumMod val="60000"/>
              <a:lumOff val="40000"/>
            </a:schemeClr>
          </a:solidFill>
        </p:spPr>
        <p:txBody>
          <a:bodyPr wrap="square" rtlCol="0">
            <a:spAutoFit/>
          </a:bodyPr>
          <a:lstStyle/>
          <a:p>
            <a:r>
              <a:rPr lang="el-GR" dirty="0" smtClean="0">
                <a:ln>
                  <a:solidFill>
                    <a:schemeClr val="tx1">
                      <a:lumMod val="95000"/>
                      <a:lumOff val="5000"/>
                    </a:schemeClr>
                  </a:solidFill>
                </a:ln>
              </a:rPr>
              <a:t>Σε λίγο ο Τσάρλυ βρέθηκε μπροστά στην Έπαυλη “</a:t>
            </a:r>
            <a:r>
              <a:rPr lang="el-GR" dirty="0" err="1" smtClean="0">
                <a:ln>
                  <a:solidFill>
                    <a:schemeClr val="tx1">
                      <a:lumMod val="95000"/>
                      <a:lumOff val="5000"/>
                    </a:schemeClr>
                  </a:solidFill>
                </a:ln>
              </a:rPr>
              <a:t>Βίλις</a:t>
            </a:r>
            <a:r>
              <a:rPr lang="el-GR" dirty="0" smtClean="0">
                <a:ln>
                  <a:solidFill>
                    <a:schemeClr val="tx1">
                      <a:lumMod val="95000"/>
                      <a:lumOff val="5000"/>
                    </a:schemeClr>
                  </a:solidFill>
                </a:ln>
              </a:rPr>
              <a:t>” και μπορούσε να δει από μόνος του γιατί είχαν κυκλοφορήσει τόσες πολλές ιστορίες γύρω από αυτήν. Μια τεράστια πινακίδα «Απαγορεύεται η είσοδος» έδιωχνε μακριά τους ανεπιθύμητους επισκέπτες. Οι τοίχοι του σπιτιού ήταν πνιγμένοι μέσα στις περικοκλάδες και ολόγυρά του υπήρχαν πολλά </a:t>
            </a:r>
            <a:r>
              <a:rPr lang="el-GR" dirty="0" err="1" smtClean="0">
                <a:ln>
                  <a:solidFill>
                    <a:schemeClr val="tx1">
                      <a:lumMod val="95000"/>
                      <a:lumOff val="5000"/>
                    </a:schemeClr>
                  </a:solidFill>
                </a:ln>
              </a:rPr>
              <a:t>μυστηρι</a:t>
            </a:r>
            <a:r>
              <a:rPr lang="en-US" dirty="0" smtClean="0">
                <a:ln>
                  <a:solidFill>
                    <a:schemeClr val="tx1">
                      <a:lumMod val="95000"/>
                      <a:lumOff val="5000"/>
                    </a:schemeClr>
                  </a:solidFill>
                </a:ln>
              </a:rPr>
              <a:t>-</a:t>
            </a:r>
            <a:r>
              <a:rPr lang="el-GR" dirty="0" err="1" smtClean="0">
                <a:ln>
                  <a:solidFill>
                    <a:schemeClr val="tx1">
                      <a:lumMod val="95000"/>
                      <a:lumOff val="5000"/>
                    </a:schemeClr>
                  </a:solidFill>
                </a:ln>
              </a:rPr>
              <a:t>ώδη</a:t>
            </a:r>
            <a:r>
              <a:rPr lang="el-GR" dirty="0" smtClean="0">
                <a:ln>
                  <a:solidFill>
                    <a:schemeClr val="tx1">
                      <a:lumMod val="95000"/>
                      <a:lumOff val="5000"/>
                    </a:schemeClr>
                  </a:solidFill>
                </a:ln>
              </a:rPr>
              <a:t>, </a:t>
            </a:r>
            <a:r>
              <a:rPr lang="el-GR" dirty="0" err="1" smtClean="0">
                <a:ln>
                  <a:solidFill>
                    <a:schemeClr val="tx1">
                      <a:lumMod val="95000"/>
                      <a:lumOff val="5000"/>
                    </a:schemeClr>
                  </a:solidFill>
                </a:ln>
              </a:rPr>
              <a:t>μισοκρυμμένα</a:t>
            </a:r>
            <a:r>
              <a:rPr lang="el-GR" dirty="0" smtClean="0">
                <a:ln>
                  <a:solidFill>
                    <a:schemeClr val="tx1">
                      <a:lumMod val="95000"/>
                      <a:lumOff val="5000"/>
                    </a:schemeClr>
                  </a:solidFill>
                </a:ln>
              </a:rPr>
              <a:t> μέρη. Ο Τσάρλυ ανατρίχιασε. Χαιρόταν που βρισκόταν εκεί με το φως της ημέρας</a:t>
            </a:r>
            <a:endParaRPr lang="el-GR" dirty="0">
              <a:ln>
                <a:solidFill>
                  <a:schemeClr val="tx1">
                    <a:lumMod val="95000"/>
                    <a:lumOff val="5000"/>
                  </a:schemeClr>
                </a:solidFill>
              </a:ln>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21299963">
            <a:off x="-5994185" y="2536443"/>
            <a:ext cx="6106686" cy="3456384"/>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81375" y="3428999"/>
            <a:ext cx="1190625" cy="3424238"/>
          </a:xfrm>
          <a:prstGeom prst="rect">
            <a:avLst/>
          </a:prstGeom>
        </p:spPr>
      </p:pic>
    </p:spTree>
    <p:extLst>
      <p:ext uri="{BB962C8B-B14F-4D97-AF65-F5344CB8AC3E}">
        <p14:creationId xmlns:p14="http://schemas.microsoft.com/office/powerpoint/2010/main" val="2049560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nodeType="clickEffect">
                                  <p:stCondLst>
                                    <p:cond delay="0"/>
                                  </p:stCondLst>
                                  <p:childTnLst>
                                    <p:animMotion origin="layout" path="M -2.22222E-6 3.51526E-7 L 0.81372 0.00046 " pathEditMode="relative" rAng="0" ptsTypes="AA">
                                      <p:cBhvr>
                                        <p:cTn id="6" dur="2000" fill="hold"/>
                                        <p:tgtEl>
                                          <p:spTgt spid="5"/>
                                        </p:tgtEl>
                                        <p:attrNameLst>
                                          <p:attrName>ppt_x</p:attrName>
                                          <p:attrName>ppt_y</p:attrName>
                                        </p:attrNameLst>
                                      </p:cBhvr>
                                      <p:rCtr x="40677" y="23"/>
                                    </p:animMotion>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7996" y="2675316"/>
            <a:ext cx="3238500" cy="3514725"/>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0180" y="5517232"/>
            <a:ext cx="1959973" cy="757856"/>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87954" y="5479903"/>
            <a:ext cx="1428751" cy="738188"/>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79913" y="5517232"/>
            <a:ext cx="1508041" cy="732908"/>
          </a:xfrm>
          <a:prstGeom prst="rect">
            <a:avLst/>
          </a:prstGeom>
        </p:spPr>
      </p:pic>
      <p:sp>
        <p:nvSpPr>
          <p:cNvPr id="4" name="TextBox 3"/>
          <p:cNvSpPr txBox="1"/>
          <p:nvPr/>
        </p:nvSpPr>
        <p:spPr>
          <a:xfrm>
            <a:off x="0" y="116632"/>
            <a:ext cx="9036496" cy="2308324"/>
          </a:xfrm>
          <a:prstGeom prst="rect">
            <a:avLst/>
          </a:prstGeom>
          <a:solidFill>
            <a:schemeClr val="bg2">
              <a:lumMod val="25000"/>
            </a:schemeClr>
          </a:solidFill>
        </p:spPr>
        <p:txBody>
          <a:bodyPr wrap="square" rtlCol="0">
            <a:spAutoFit/>
          </a:bodyPr>
          <a:lstStyle/>
          <a:p>
            <a:r>
              <a:rPr lang="el-GR" dirty="0" smtClean="0">
                <a:ln>
                  <a:solidFill>
                    <a:srgbClr val="FFFF00"/>
                  </a:solidFill>
                </a:ln>
                <a:solidFill>
                  <a:srgbClr val="FFFF00"/>
                </a:solidFill>
              </a:rPr>
              <a:t>Μπορούσε ήδη να ακούσει ένα σφυρί που δούλευε κάπου στο κτίριο. Ο κύριος </a:t>
            </a:r>
            <a:r>
              <a:rPr lang="el-GR" dirty="0" err="1" smtClean="0">
                <a:ln>
                  <a:solidFill>
                    <a:srgbClr val="FFFF00"/>
                  </a:solidFill>
                </a:ln>
                <a:solidFill>
                  <a:srgbClr val="FFFF00"/>
                </a:solidFill>
              </a:rPr>
              <a:t>Ουίλκινσον</a:t>
            </a:r>
            <a:r>
              <a:rPr lang="el-GR" dirty="0" smtClean="0">
                <a:ln>
                  <a:solidFill>
                    <a:srgbClr val="FFFF00"/>
                  </a:solidFill>
                </a:ln>
                <a:solidFill>
                  <a:srgbClr val="FFFF00"/>
                </a:solidFill>
              </a:rPr>
              <a:t> (κλικ) εμφανίστηκε συζητώντας με ένα άντρα που φορούσε φόρμα εργασίας. «Ε, εσύ», φώναξε στον Τσάρλυ, «πήγαινε αυτά τα σχέδια στον </a:t>
            </a:r>
            <a:r>
              <a:rPr lang="el-GR" dirty="0" err="1" smtClean="0">
                <a:ln>
                  <a:solidFill>
                    <a:srgbClr val="FFFF00"/>
                  </a:solidFill>
                </a:ln>
                <a:solidFill>
                  <a:srgbClr val="FFFF00"/>
                </a:solidFill>
              </a:rPr>
              <a:t>Τζόουνς</a:t>
            </a:r>
            <a:r>
              <a:rPr lang="el-GR" dirty="0" smtClean="0">
                <a:ln>
                  <a:solidFill>
                    <a:srgbClr val="FFFF00"/>
                  </a:solidFill>
                </a:ln>
                <a:solidFill>
                  <a:srgbClr val="FFFF00"/>
                </a:solidFill>
              </a:rPr>
              <a:t>, στον τρίτο όροφο». Από εκείνη τη στιγμή κι έπειτα ο Τσάρλυ δεν σταμάτησε ούτε λεπτό (κλικ). Άλλοτε έψαχνε για</a:t>
            </a:r>
          </a:p>
          <a:p>
            <a:r>
              <a:rPr lang="el-GR" dirty="0" smtClean="0">
                <a:ln>
                  <a:solidFill>
                    <a:srgbClr val="FFFF00"/>
                  </a:solidFill>
                </a:ln>
                <a:solidFill>
                  <a:srgbClr val="FFFF00"/>
                </a:solidFill>
              </a:rPr>
              <a:t>το σωστό σανίδι, άλλοτε ανακάτευε τη μπογιά, ή έτρεχε για κάποιο άλλο θέλημα. (κλικ). Σταμάτησε μονάχα την ώρα του διαλείμματος για φαγητό (κλικ). Όλοι οι εργάτες κάθισαν κάτω από τα σκιερά δέντρα του κήπου για να φάνε τα σάντουίτς τους. (κλικ). Την ώρα που καθόντουσαν κάποιος πρόσεξε την καρφίτσα του.</a:t>
            </a:r>
            <a:endParaRPr lang="el-GR" dirty="0">
              <a:ln>
                <a:solidFill>
                  <a:srgbClr val="FFFF00"/>
                </a:solidFill>
              </a:ln>
              <a:solidFill>
                <a:srgbClr val="FFFF00"/>
              </a:solidFill>
            </a:endParaRPr>
          </a:p>
        </p:txBody>
      </p:sp>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7482" y="1916832"/>
            <a:ext cx="4919761" cy="4501582"/>
          </a:xfrm>
          <a:prstGeom prst="rect">
            <a:avLst/>
          </a:prstGeom>
        </p:spPr>
      </p:pic>
      <p:pic>
        <p:nvPicPr>
          <p:cNvPr id="6" name="Picture 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79827" y="1831963"/>
            <a:ext cx="2273755" cy="5262119"/>
          </a:xfrm>
          <a:prstGeom prst="rect">
            <a:avLst/>
          </a:prstGeom>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596336" y="4463023"/>
            <a:ext cx="1190625" cy="1790700"/>
          </a:xfrm>
          <a:prstGeom prst="rect">
            <a:avLst/>
          </a:prstGeom>
        </p:spPr>
      </p:pic>
    </p:spTree>
    <p:extLst>
      <p:ext uri="{BB962C8B-B14F-4D97-AF65-F5344CB8AC3E}">
        <p14:creationId xmlns:p14="http://schemas.microsoft.com/office/powerpoint/2010/main" val="1689643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6" presetClass="entr" presetSubtype="16"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circle(in)">
                                      <p:cBhvr>
                                        <p:cTn id="24" dur="2000"/>
                                        <p:tgtEl>
                                          <p:spTgt spid="10"/>
                                        </p:tgtEl>
                                      </p:cBhvr>
                                    </p:animEffect>
                                  </p:childTnLst>
                                </p:cTn>
                              </p:par>
                              <p:par>
                                <p:cTn id="25" presetID="1" presetClass="entr" presetSubtype="0"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0" presetClass="exit" presetSubtype="0" fill="hold" nodeType="withEffect">
                                  <p:stCondLst>
                                    <p:cond delay="0"/>
                                  </p:stCondLst>
                                  <p:childTnLst>
                                    <p:animEffect transition="out" filter="fade">
                                      <p:cBhvr>
                                        <p:cTn id="28" dur="500"/>
                                        <p:tgtEl>
                                          <p:spTgt spid="11"/>
                                        </p:tgtEl>
                                      </p:cBhvr>
                                    </p:animEffect>
                                    <p:set>
                                      <p:cBhvr>
                                        <p:cTn id="29"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3139321"/>
          </a:xfrm>
          <a:prstGeom prst="rect">
            <a:avLst/>
          </a:prstGeom>
          <a:noFill/>
        </p:spPr>
        <p:txBody>
          <a:bodyPr wrap="square" rtlCol="0">
            <a:spAutoFit/>
          </a:bodyPr>
          <a:lstStyle/>
          <a:p>
            <a:r>
              <a:rPr lang="el-GR" dirty="0" smtClean="0"/>
              <a:t>«Ε, μικρέ», φώναξε ο </a:t>
            </a:r>
            <a:r>
              <a:rPr lang="el-GR" dirty="0" err="1" smtClean="0"/>
              <a:t>Τζο</a:t>
            </a:r>
            <a:r>
              <a:rPr lang="el-GR" dirty="0" smtClean="0"/>
              <a:t>, ένας γεροδεμένος ξυλουργός, «τί είναι αυτή η παράξενη καρφίτσα που φοράς;» (Πρόσθεσε τον </a:t>
            </a:r>
            <a:r>
              <a:rPr lang="el-GR" dirty="0" err="1" smtClean="0"/>
              <a:t>Τζο</a:t>
            </a:r>
            <a:r>
              <a:rPr lang="el-GR" dirty="0" smtClean="0"/>
              <a:t>, 39).</a:t>
            </a:r>
          </a:p>
          <a:p>
            <a:r>
              <a:rPr lang="el-GR" dirty="0" smtClean="0"/>
              <a:t>«Νόμιζα ότι οι καρφίτσες ήταν μονάχα για τις κυρίες».</a:t>
            </a:r>
          </a:p>
          <a:p>
            <a:r>
              <a:rPr lang="el-GR" dirty="0" smtClean="0"/>
              <a:t>«Είναι η καρφίτσα του Κυριακού μου Σχολείου», απάντησε ο Τσάρλυ.</a:t>
            </a:r>
          </a:p>
          <a:p>
            <a:r>
              <a:rPr lang="el-GR" dirty="0" smtClean="0"/>
              <a:t>Ο </a:t>
            </a:r>
            <a:r>
              <a:rPr lang="el-GR" dirty="0" err="1" smtClean="0"/>
              <a:t>Τζο</a:t>
            </a:r>
            <a:r>
              <a:rPr lang="el-GR" dirty="0" smtClean="0"/>
              <a:t> τον κοίταξε παραξενεμένος. «Καρφίτσα του Κυριακού Σχολείου;», του είπε κοφτά. «Τι είσαι; Κοριτσάκι;»</a:t>
            </a:r>
          </a:p>
          <a:p>
            <a:r>
              <a:rPr lang="el-GR" dirty="0" smtClean="0"/>
              <a:t>Αρκετοί από τους εργάτες ξέσπασαν σε γέλια. «Πες μας τις Δέκα Εντολές, μικρέ. Θα προσπαθήσεις να μας κάνεις όλους να πιστέψουμε;»</a:t>
            </a:r>
          </a:p>
          <a:p>
            <a:r>
              <a:rPr lang="el-GR" dirty="0" smtClean="0"/>
              <a:t>Ο Τσάρλυ δάγκωσε τα χείλια του. Δεν ήταν ακριβώς αυτό που είχε φανταστεί όταν ήθελε να γίνει ιεραπόστολος.</a:t>
            </a:r>
          </a:p>
          <a:p>
            <a:endParaRPr lang="el-GR"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8646" y="3070278"/>
            <a:ext cx="3238500" cy="3514725"/>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0830" y="5912194"/>
            <a:ext cx="1959973" cy="757856"/>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68604" y="5874865"/>
            <a:ext cx="1428751" cy="738188"/>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60563" y="5912194"/>
            <a:ext cx="1508041" cy="732908"/>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16832" y="2311794"/>
            <a:ext cx="4919761" cy="4501582"/>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76986" y="4857985"/>
            <a:ext cx="1190625" cy="1790700"/>
          </a:xfrm>
          <a:prstGeom prst="rect">
            <a:avLst/>
          </a:prstGeom>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70803" y="4199564"/>
            <a:ext cx="1047750" cy="2528888"/>
          </a:xfrm>
          <a:prstGeom prst="rect">
            <a:avLst/>
          </a:prstGeom>
        </p:spPr>
      </p:pic>
    </p:spTree>
    <p:extLst>
      <p:ext uri="{BB962C8B-B14F-4D97-AF65-F5344CB8AC3E}">
        <p14:creationId xmlns:p14="http://schemas.microsoft.com/office/powerpoint/2010/main" val="3894520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0"/>
            <a:ext cx="9144000" cy="2585323"/>
          </a:xfrm>
          <a:prstGeom prst="rect">
            <a:avLst/>
          </a:prstGeom>
          <a:solidFill>
            <a:schemeClr val="tx2">
              <a:lumMod val="75000"/>
            </a:schemeClr>
          </a:solidFill>
          <a:ln>
            <a:solidFill>
              <a:schemeClr val="accent6"/>
            </a:solidFill>
          </a:ln>
        </p:spPr>
        <p:txBody>
          <a:bodyPr wrap="square" rtlCol="0">
            <a:spAutoFit/>
          </a:bodyPr>
          <a:lstStyle/>
          <a:p>
            <a:r>
              <a:rPr lang="el-GR" dirty="0" smtClean="0">
                <a:ln>
                  <a:solidFill>
                    <a:srgbClr val="FFFF00"/>
                  </a:solidFill>
                </a:ln>
                <a:solidFill>
                  <a:schemeClr val="bg1"/>
                </a:solidFill>
              </a:rPr>
              <a:t>«Άφησε τον, </a:t>
            </a:r>
            <a:r>
              <a:rPr lang="el-GR" dirty="0" err="1" smtClean="0">
                <a:ln>
                  <a:solidFill>
                    <a:srgbClr val="FFFF00"/>
                  </a:solidFill>
                </a:ln>
                <a:solidFill>
                  <a:schemeClr val="bg1"/>
                </a:solidFill>
              </a:rPr>
              <a:t>Τζο</a:t>
            </a:r>
            <a:r>
              <a:rPr lang="el-GR" dirty="0" smtClean="0">
                <a:ln>
                  <a:solidFill>
                    <a:srgbClr val="FFFF00"/>
                  </a:solidFill>
                </a:ln>
                <a:solidFill>
                  <a:schemeClr val="bg1"/>
                </a:solidFill>
              </a:rPr>
              <a:t>», είπε ένας άλλος μεγαλόσωμος άντρας. «Είναι μονάχα παιδί. Άφησέ τον να μεγαλώσει λίγο ακόμα και θα δεις ότι θα </a:t>
            </a:r>
            <a:r>
              <a:rPr lang="el-GR" dirty="0" err="1" smtClean="0">
                <a:ln>
                  <a:solidFill>
                    <a:srgbClr val="FFFF00"/>
                  </a:solidFill>
                </a:ln>
                <a:solidFill>
                  <a:schemeClr val="bg1"/>
                </a:solidFill>
              </a:rPr>
              <a:t>αλλάξει».«Χα</a:t>
            </a:r>
            <a:r>
              <a:rPr lang="el-GR" dirty="0" smtClean="0">
                <a:ln>
                  <a:solidFill>
                    <a:srgbClr val="FFFF00"/>
                  </a:solidFill>
                </a:ln>
                <a:solidFill>
                  <a:schemeClr val="bg1"/>
                </a:solidFill>
              </a:rPr>
              <a:t>! Χα!», γέλασε ο </a:t>
            </a:r>
            <a:r>
              <a:rPr lang="el-GR" dirty="0" err="1" smtClean="0">
                <a:ln>
                  <a:solidFill>
                    <a:srgbClr val="FFFF00"/>
                  </a:solidFill>
                </a:ln>
                <a:solidFill>
                  <a:schemeClr val="bg1"/>
                </a:solidFill>
              </a:rPr>
              <a:t>Τζο</a:t>
            </a:r>
            <a:r>
              <a:rPr lang="el-GR" dirty="0" smtClean="0">
                <a:ln>
                  <a:solidFill>
                    <a:srgbClr val="FFFF00"/>
                  </a:solidFill>
                </a:ln>
                <a:solidFill>
                  <a:schemeClr val="bg1"/>
                </a:solidFill>
              </a:rPr>
              <a:t>. «Όπως ξεχνάμε τις καλές νεράιδες και τα πασχαλινά λαγουδάκια, θα τα ξεχάσει κι αυτά. Χα, χα, χα!»</a:t>
            </a:r>
          </a:p>
          <a:p>
            <a:r>
              <a:rPr lang="el-GR" dirty="0" smtClean="0">
                <a:ln>
                  <a:solidFill>
                    <a:srgbClr val="FFFF00"/>
                  </a:solidFill>
                </a:ln>
                <a:solidFill>
                  <a:schemeClr val="bg1"/>
                </a:solidFill>
              </a:rPr>
              <a:t>Όλη αυτήν την ώρα ο Τσάρλυ προσευχόταν από μέσα του. «Όχι», είπε ήρεμα. «Έχω ζητήσει από τον Ιησού να έρθει στην καρδιά μου και…»</a:t>
            </a:r>
          </a:p>
          <a:p>
            <a:r>
              <a:rPr lang="el-GR" dirty="0" smtClean="0">
                <a:ln>
                  <a:solidFill>
                    <a:srgbClr val="FFFF00"/>
                  </a:solidFill>
                </a:ln>
                <a:solidFill>
                  <a:schemeClr val="bg1"/>
                </a:solidFill>
              </a:rPr>
              <a:t>Οι υπόλοιποι εργάτες είχαν σωπάσει και κοίταζαν κάπου πίσω του. Ο Τσάρλυ γύρισε και είδε τον κύριο </a:t>
            </a:r>
            <a:r>
              <a:rPr lang="el-GR" dirty="0" err="1" smtClean="0">
                <a:ln>
                  <a:solidFill>
                    <a:srgbClr val="FFFF00"/>
                  </a:solidFill>
                </a:ln>
                <a:solidFill>
                  <a:schemeClr val="bg1"/>
                </a:solidFill>
              </a:rPr>
              <a:t>Ουίλκινσον</a:t>
            </a:r>
            <a:r>
              <a:rPr lang="el-GR" dirty="0" smtClean="0">
                <a:ln>
                  <a:solidFill>
                    <a:srgbClr val="FFFF00"/>
                  </a:solidFill>
                </a:ln>
                <a:solidFill>
                  <a:schemeClr val="bg1"/>
                </a:solidFill>
              </a:rPr>
              <a:t> να τον καρφώνει με τα μάτια του (κλικ). «Μικρέ, το διάλειμμα τελείωσε. Αν θέλεις να κηρύξεις στους εργάτες μου, </a:t>
            </a:r>
            <a:r>
              <a:rPr lang="el-GR" dirty="0" err="1" smtClean="0">
                <a:ln>
                  <a:solidFill>
                    <a:srgbClr val="FFFF00"/>
                  </a:solidFill>
                </a:ln>
                <a:solidFill>
                  <a:schemeClr val="bg1"/>
                </a:solidFill>
              </a:rPr>
              <a:t>κάν</a:t>
            </a:r>
            <a:r>
              <a:rPr lang="el-GR" dirty="0" smtClean="0">
                <a:ln>
                  <a:solidFill>
                    <a:srgbClr val="FFFF00"/>
                  </a:solidFill>
                </a:ln>
                <a:solidFill>
                  <a:schemeClr val="bg1"/>
                </a:solidFill>
              </a:rPr>
              <a:t>’ το σε ώρες που δε δουλεύουμε. Εδώ δε χρειαζόμαστε κηρύγματα».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8646" y="3070278"/>
            <a:ext cx="3238500" cy="3514725"/>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10830" y="5912194"/>
            <a:ext cx="1959973" cy="757856"/>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68604" y="5874865"/>
            <a:ext cx="1428751" cy="738188"/>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60563" y="5912194"/>
            <a:ext cx="1508041" cy="732908"/>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16832" y="2311794"/>
            <a:ext cx="4919761" cy="4501582"/>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76986" y="4857985"/>
            <a:ext cx="1190625" cy="1790700"/>
          </a:xfrm>
          <a:prstGeom prst="rect">
            <a:avLst/>
          </a:prstGeom>
        </p:spPr>
      </p:pic>
      <p:pic>
        <p:nvPicPr>
          <p:cNvPr id="11" name="Pictur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70803" y="4199564"/>
            <a:ext cx="1047750" cy="2528888"/>
          </a:xfrm>
          <a:prstGeom prst="rect">
            <a:avLst/>
          </a:prstGeom>
        </p:spPr>
      </p:pic>
      <p:pic>
        <p:nvPicPr>
          <p:cNvPr id="2" name="Picture 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3578646" y="4284611"/>
            <a:ext cx="1178360" cy="2564904"/>
          </a:xfrm>
          <a:prstGeom prst="rect">
            <a:avLst/>
          </a:prstGeom>
        </p:spPr>
      </p:pic>
    </p:spTree>
    <p:extLst>
      <p:ext uri="{BB962C8B-B14F-4D97-AF65-F5344CB8AC3E}">
        <p14:creationId xmlns:p14="http://schemas.microsoft.com/office/powerpoint/2010/main" val="494692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1551651" y="4284489"/>
            <a:ext cx="762931" cy="2096839"/>
          </a:xfrm>
          <a:prstGeom prst="rect">
            <a:avLst/>
          </a:prstGeo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9616" y="4653136"/>
            <a:ext cx="701578" cy="1791359"/>
          </a:xfrm>
          <a:prstGeom prst="rect">
            <a:avLst/>
          </a:prstGeom>
        </p:spPr>
      </p:pic>
      <p:sp>
        <p:nvSpPr>
          <p:cNvPr id="4" name="TextBox 3"/>
          <p:cNvSpPr txBox="1"/>
          <p:nvPr/>
        </p:nvSpPr>
        <p:spPr>
          <a:xfrm>
            <a:off x="107504" y="0"/>
            <a:ext cx="8928992" cy="1477328"/>
          </a:xfrm>
          <a:prstGeom prst="rect">
            <a:avLst/>
          </a:prstGeom>
          <a:solidFill>
            <a:srgbClr val="00B0F0"/>
          </a:solidFill>
        </p:spPr>
        <p:txBody>
          <a:bodyPr wrap="square" rtlCol="0">
            <a:spAutoFit/>
          </a:bodyPr>
          <a:lstStyle/>
          <a:p>
            <a:r>
              <a:rPr lang="el-GR" dirty="0" smtClean="0"/>
              <a:t>Η ίδια κατάσταση συνέχισε τις δύο επόμενες μέρες. Όταν τέλειωνε η δουλειά ο Τσάρλυ ήταν εξαντλημένος, ακόμα χειρότερα, αισθανόταν ότι τίποτα δε πήγαινε προς το καλύτερο. Οι εργάτες τον φώναζαν κοροϊδευτικά «ιεροκήρυκα» και τον ειρωνευόντουσαν. Μερικοί έμοιαζαν να τον συμπαθούν, όμως ακόμα κι αυτοί γελούσαν όταν προσπαθούσε να τους μιλήσει για το Θεό.</a:t>
            </a: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8646" y="3070278"/>
            <a:ext cx="3238500" cy="3514725"/>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10830" y="5912194"/>
            <a:ext cx="1959973" cy="757856"/>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068604" y="5874865"/>
            <a:ext cx="1428751" cy="738188"/>
          </a:xfrm>
          <a:prstGeom prst="rect">
            <a:avLst/>
          </a:prstGeom>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60563" y="5912194"/>
            <a:ext cx="1508041" cy="732908"/>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916832" y="2311794"/>
            <a:ext cx="4919761" cy="4501582"/>
          </a:xfrm>
          <a:prstGeom prst="rect">
            <a:avLst/>
          </a:prstGeom>
        </p:spPr>
      </p:pic>
      <p:pic>
        <p:nvPicPr>
          <p:cNvPr id="10" name="Pictur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381376" y="5085184"/>
            <a:ext cx="601654" cy="1691853"/>
          </a:xfrm>
          <a:prstGeom prst="rect">
            <a:avLst/>
          </a:prstGeom>
        </p:spPr>
      </p:pic>
      <p:pic>
        <p:nvPicPr>
          <p:cNvPr id="12" name="Picture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372200" y="4266205"/>
            <a:ext cx="1547884" cy="2463155"/>
          </a:xfrm>
          <a:prstGeom prst="rect">
            <a:avLst/>
          </a:prstGeom>
        </p:spPr>
      </p:pic>
    </p:spTree>
    <p:extLst>
      <p:ext uri="{BB962C8B-B14F-4D97-AF65-F5344CB8AC3E}">
        <p14:creationId xmlns:p14="http://schemas.microsoft.com/office/powerpoint/2010/main" val="2429279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116632"/>
            <a:ext cx="4392488" cy="6186309"/>
          </a:xfrm>
          <a:prstGeom prst="rect">
            <a:avLst/>
          </a:prstGeom>
          <a:solidFill>
            <a:srgbClr val="92D050"/>
          </a:solidFill>
        </p:spPr>
        <p:txBody>
          <a:bodyPr wrap="square" rtlCol="0">
            <a:spAutoFit/>
          </a:bodyPr>
          <a:lstStyle/>
          <a:p>
            <a:r>
              <a:rPr lang="el-GR" dirty="0" smtClean="0">
                <a:ln>
                  <a:solidFill>
                    <a:srgbClr val="FF0000"/>
                  </a:solidFill>
                </a:ln>
                <a:solidFill>
                  <a:srgbClr val="FF0000"/>
                </a:solidFill>
              </a:rPr>
              <a:t>Την Τετάρτη το βράδυ ο Τσάρλυ </a:t>
            </a:r>
            <a:r>
              <a:rPr lang="el-GR" dirty="0" err="1" smtClean="0">
                <a:ln>
                  <a:solidFill>
                    <a:srgbClr val="FF0000"/>
                  </a:solidFill>
                </a:ln>
                <a:solidFill>
                  <a:srgbClr val="FF0000"/>
                </a:solidFill>
              </a:rPr>
              <a:t>ανυπομο</a:t>
            </a:r>
            <a:r>
              <a:rPr lang="el-GR" dirty="0" smtClean="0">
                <a:ln>
                  <a:solidFill>
                    <a:srgbClr val="FF0000"/>
                  </a:solidFill>
                </a:ln>
                <a:solidFill>
                  <a:srgbClr val="FF0000"/>
                </a:solidFill>
              </a:rPr>
              <a:t>-</a:t>
            </a:r>
            <a:r>
              <a:rPr lang="el-GR" dirty="0" err="1" smtClean="0">
                <a:ln>
                  <a:solidFill>
                    <a:srgbClr val="FF0000"/>
                  </a:solidFill>
                </a:ln>
                <a:solidFill>
                  <a:srgbClr val="FF0000"/>
                </a:solidFill>
              </a:rPr>
              <a:t>νούσε</a:t>
            </a:r>
            <a:r>
              <a:rPr lang="el-GR" dirty="0" smtClean="0">
                <a:ln>
                  <a:solidFill>
                    <a:srgbClr val="FF0000"/>
                  </a:solidFill>
                </a:ln>
                <a:solidFill>
                  <a:srgbClr val="FF0000"/>
                </a:solidFill>
              </a:rPr>
              <a:t> να δει τον Κοκκινομάλλη και να ξαναβρεί τους χριστιανούς φίλους του. Αναστέναξε. «Ευτυχώς που αυτή η δουλειά κρατάει μονάχα δυο βδομάδες», </a:t>
            </a:r>
            <a:r>
              <a:rPr lang="el-GR" dirty="0" err="1" smtClean="0">
                <a:ln>
                  <a:solidFill>
                    <a:srgbClr val="FF0000"/>
                  </a:solidFill>
                </a:ln>
                <a:solidFill>
                  <a:srgbClr val="FF0000"/>
                </a:solidFill>
              </a:rPr>
              <a:t>μουρμού</a:t>
            </a:r>
            <a:r>
              <a:rPr lang="el-GR" dirty="0" smtClean="0">
                <a:ln>
                  <a:solidFill>
                    <a:srgbClr val="FF0000"/>
                  </a:solidFill>
                </a:ln>
                <a:solidFill>
                  <a:srgbClr val="FF0000"/>
                </a:solidFill>
              </a:rPr>
              <a:t>-</a:t>
            </a:r>
            <a:r>
              <a:rPr lang="el-GR" dirty="0" err="1" smtClean="0">
                <a:ln>
                  <a:solidFill>
                    <a:srgbClr val="FF0000"/>
                  </a:solidFill>
                </a:ln>
                <a:solidFill>
                  <a:srgbClr val="FF0000"/>
                </a:solidFill>
              </a:rPr>
              <a:t>ρισε</a:t>
            </a:r>
            <a:r>
              <a:rPr lang="el-GR" dirty="0" smtClean="0">
                <a:ln>
                  <a:solidFill>
                    <a:srgbClr val="FF0000"/>
                  </a:solidFill>
                </a:ln>
                <a:solidFill>
                  <a:srgbClr val="FF0000"/>
                </a:solidFill>
              </a:rPr>
              <a:t> χωρίς να μιλά σε κάποιον </a:t>
            </a:r>
            <a:r>
              <a:rPr lang="el-GR" dirty="0" err="1" smtClean="0">
                <a:ln>
                  <a:solidFill>
                    <a:srgbClr val="FF0000"/>
                  </a:solidFill>
                </a:ln>
                <a:solidFill>
                  <a:srgbClr val="FF0000"/>
                </a:solidFill>
              </a:rPr>
              <a:t>συγκεκριμέ</a:t>
            </a:r>
            <a:r>
              <a:rPr lang="el-GR" dirty="0" smtClean="0">
                <a:ln>
                  <a:solidFill>
                    <a:srgbClr val="FF0000"/>
                  </a:solidFill>
                </a:ln>
                <a:solidFill>
                  <a:srgbClr val="FF0000"/>
                </a:solidFill>
              </a:rPr>
              <a:t>-να. Ο Κοκκινομάλλης δεν είχε ακόμα φτάσει στην εκκλησία, κι έτσι ο Τσάρλυ κάθισε μόνος του (κλικ). Ο κύριος Λόγκαν εξήγησε       ότι αναπλήρωνε τον κύριο Μπράουν που ήταν άρρωστος. Αν ο κύριος Μπράουν δεν </a:t>
            </a:r>
            <a:r>
              <a:rPr lang="en-US" dirty="0" smtClean="0">
                <a:ln>
                  <a:solidFill>
                    <a:srgbClr val="FF0000"/>
                  </a:solidFill>
                </a:ln>
                <a:solidFill>
                  <a:srgbClr val="FF0000"/>
                </a:solidFill>
              </a:rPr>
              <a:t> </a:t>
            </a:r>
            <a:r>
              <a:rPr lang="el-GR" dirty="0" smtClean="0">
                <a:ln>
                  <a:solidFill>
                    <a:srgbClr val="FF0000"/>
                  </a:solidFill>
                </a:ln>
                <a:solidFill>
                  <a:srgbClr val="FF0000"/>
                </a:solidFill>
              </a:rPr>
              <a:t>καλυτέρευε, τότε θα μιλούσε και την Κυριακή. Ο Τσάρλυ λυπήθηκε που ο δάσκαλός του ήταν άρρωστος, όμως του άρεσε να ακούει τον κύριο Λόγκαν.</a:t>
            </a:r>
          </a:p>
          <a:p>
            <a:r>
              <a:rPr lang="el-GR" dirty="0" smtClean="0">
                <a:ln>
                  <a:solidFill>
                    <a:srgbClr val="FF0000"/>
                  </a:solidFill>
                </a:ln>
                <a:solidFill>
                  <a:srgbClr val="FF0000"/>
                </a:solidFill>
              </a:rPr>
              <a:t>Το μάθημα εκείνης της μέρας ήταν για τον Τιμόθεο, τον βοηθό του Παύλου (κλικ). Ο κύριος Λόγκαν είπε ότι ο Τιμόθεος ήταν πολύ νέος, όμως υπηρέτησε το Θεό με πιστότητα. Από τότε που ήταν μικρό παιδί ο Τιμόθεος είχε μάθει για την Αγία Γραφή από τη μητέρα του και τη γιαγιά του (κλικ).</a:t>
            </a:r>
            <a:endParaRPr lang="el-GR" dirty="0">
              <a:ln>
                <a:solidFill>
                  <a:srgbClr val="FF0000"/>
                </a:solidFill>
              </a:ln>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992" y="3323506"/>
            <a:ext cx="1994075" cy="3415937"/>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6176" y="1826743"/>
            <a:ext cx="1756283" cy="498082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82967" y="606298"/>
            <a:ext cx="1661033" cy="4925324"/>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73217" y="476672"/>
            <a:ext cx="1809750" cy="1609725"/>
          </a:xfrm>
          <a:prstGeom prst="rect">
            <a:avLst/>
          </a:prstGeom>
        </p:spPr>
      </p:pic>
    </p:spTree>
    <p:extLst>
      <p:ext uri="{BB962C8B-B14F-4D97-AF65-F5344CB8AC3E}">
        <p14:creationId xmlns:p14="http://schemas.microsoft.com/office/powerpoint/2010/main" val="2401692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circle(in)">
                                      <p:cBhvr>
                                        <p:cTn id="11" dur="20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circle(in)">
                                      <p:cBhvr>
                                        <p:cTn id="16"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116632"/>
            <a:ext cx="4392488" cy="5632311"/>
          </a:xfrm>
          <a:prstGeom prst="rect">
            <a:avLst/>
          </a:prstGeom>
          <a:solidFill>
            <a:srgbClr val="92D050"/>
          </a:solidFill>
        </p:spPr>
        <p:txBody>
          <a:bodyPr wrap="square" rtlCol="0">
            <a:spAutoFit/>
          </a:bodyPr>
          <a:lstStyle/>
          <a:p>
            <a:r>
              <a:rPr lang="el-GR" dirty="0" smtClean="0">
                <a:ln>
                  <a:solidFill>
                    <a:srgbClr val="FF0000"/>
                  </a:solidFill>
                </a:ln>
                <a:solidFill>
                  <a:srgbClr val="FF0000"/>
                </a:solidFill>
              </a:rPr>
              <a:t>Ακολούθησε τον Παύλο σε ένα ιεραποστολικό ταξίδι και τον βοηθούσε όπου μπορούσε μοιράζοντας γράμματα και κάνοντας </a:t>
            </a:r>
            <a:r>
              <a:rPr lang="el-GR" dirty="0" err="1" smtClean="0">
                <a:ln>
                  <a:solidFill>
                    <a:srgbClr val="FF0000"/>
                  </a:solidFill>
                </a:ln>
                <a:solidFill>
                  <a:srgbClr val="FF0000"/>
                </a:solidFill>
              </a:rPr>
              <a:t>ό,τι</a:t>
            </a:r>
            <a:r>
              <a:rPr lang="el-GR" dirty="0" smtClean="0">
                <a:ln>
                  <a:solidFill>
                    <a:srgbClr val="FF0000"/>
                  </a:solidFill>
                </a:ln>
                <a:solidFill>
                  <a:srgbClr val="FF0000"/>
                </a:solidFill>
              </a:rPr>
              <a:t> χρειαζόταν ακόμα κι όταν ήταν επικίνδυνο. Ο Τιμόθεος πήγε ακόμα και στη φυλακή γι’ αυτά που πίστευε. Καθώς περνούσαν τα χρόνια, του είχε γίνει τόσο απαραίτητος που ο Παύλος έγραψε: «Ελπίζω με τη βοήθεια του Κυρίου Ιησού να σας στείλω σύντομα τον Τιμόθεο, για να πάρω κι εγώ θάρρος μαθαίνοντας τα νέα σας. Γιατί κανέναν άλλο δεν έχω τόσο έμπιστο, που να φροντίζει πραγματικά για τα ζητήματά σας. Όλοι φροντίζουν να κάνουν αυτά που αρέσουν στον εαυτό τους κι όχι</a:t>
            </a:r>
          </a:p>
          <a:p>
            <a:r>
              <a:rPr lang="el-GR" dirty="0" smtClean="0">
                <a:ln>
                  <a:solidFill>
                    <a:srgbClr val="FF0000"/>
                  </a:solidFill>
                </a:ln>
                <a:solidFill>
                  <a:srgbClr val="FF0000"/>
                </a:solidFill>
              </a:rPr>
              <a:t>στον Ιησού Χριστό. Ξέρετε ότι ο Τιμόθεος απέδειξε έμπρακτα την αξία το; δούλεψε μαζί μου για τη διάδοση του ευαγγελίου και με βοήθησε όπως το παιδί τον πατέρα του.</a:t>
            </a:r>
          </a:p>
          <a:p>
            <a:r>
              <a:rPr lang="el-GR" dirty="0" smtClean="0">
                <a:ln>
                  <a:solidFill>
                    <a:srgbClr val="FF0000"/>
                  </a:solidFill>
                </a:ln>
                <a:solidFill>
                  <a:srgbClr val="FF0000"/>
                </a:solidFill>
              </a:rPr>
              <a:t>Ελπίζω να τον στείλω αμέσως…»</a:t>
            </a:r>
            <a:endParaRPr lang="el-GR" dirty="0">
              <a:ln>
                <a:solidFill>
                  <a:srgbClr val="FF0000"/>
                </a:solidFill>
              </a:ln>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992" y="3323506"/>
            <a:ext cx="1994075" cy="3415937"/>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6176" y="1826743"/>
            <a:ext cx="1756283" cy="498082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82967" y="606298"/>
            <a:ext cx="1661033" cy="4925324"/>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73217" y="476672"/>
            <a:ext cx="1809750" cy="1609725"/>
          </a:xfrm>
          <a:prstGeom prst="rect">
            <a:avLst/>
          </a:prstGeom>
        </p:spPr>
      </p:pic>
    </p:spTree>
    <p:extLst>
      <p:ext uri="{BB962C8B-B14F-4D97-AF65-F5344CB8AC3E}">
        <p14:creationId xmlns:p14="http://schemas.microsoft.com/office/powerpoint/2010/main" val="1242823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circle(in)">
                                      <p:cBhvr>
                                        <p:cTn id="11" dur="20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circle(in)">
                                      <p:cBhvr>
                                        <p:cTn id="16"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116632"/>
            <a:ext cx="4392488" cy="5078313"/>
          </a:xfrm>
          <a:prstGeom prst="rect">
            <a:avLst/>
          </a:prstGeom>
          <a:solidFill>
            <a:srgbClr val="92D050"/>
          </a:solidFill>
        </p:spPr>
        <p:txBody>
          <a:bodyPr wrap="square" rtlCol="0">
            <a:spAutoFit/>
          </a:bodyPr>
          <a:lstStyle/>
          <a:p>
            <a:r>
              <a:rPr lang="el-GR" dirty="0" smtClean="0">
                <a:ln>
                  <a:solidFill>
                    <a:srgbClr val="FF0000"/>
                  </a:solidFill>
                </a:ln>
                <a:solidFill>
                  <a:srgbClr val="FF0000"/>
                </a:solidFill>
              </a:rPr>
              <a:t>Ο Τσάρλυ ευχήθηκε να μπορούσε κάποιος να πει κάτι παρόμοιο και για εκείνον. Ήθελε να είναι καλός υπηρέτης του Ιησού Χριστού σαν τον Τιμόθεο. Ο κύριος Λόγκαν είπε ότι ο Παύλος είχε γράψει στον Τιμόθεο «να μην τον καταφρονεί κανείς επειδή ήταν ακόμα νέος», δηλαδή να μη δίνει αφορμή σε κανένα να τον περιγελά γι’ αυτά που πιστεύει απλώς επειδή ήταν νέος. Ο Τσάρλυ θυμήθηκε τον </a:t>
            </a:r>
            <a:r>
              <a:rPr lang="el-GR" dirty="0" err="1" smtClean="0">
                <a:ln>
                  <a:solidFill>
                    <a:srgbClr val="FF0000"/>
                  </a:solidFill>
                </a:ln>
                <a:solidFill>
                  <a:srgbClr val="FF0000"/>
                </a:solidFill>
              </a:rPr>
              <a:t>Τζο</a:t>
            </a:r>
            <a:r>
              <a:rPr lang="el-GR" dirty="0" smtClean="0">
                <a:ln>
                  <a:solidFill>
                    <a:srgbClr val="FF0000"/>
                  </a:solidFill>
                </a:ln>
                <a:solidFill>
                  <a:srgbClr val="FF0000"/>
                </a:solidFill>
              </a:rPr>
              <a:t>. Θα έπρεπε να δουλέψει σκληρά για να του αποδείξει ότι έπρεπε να τον παίρνει στα σοβαρά κι ας ήταν παιδί. Δε θα ήταν εύκολο Μετά θυμήθηκε το αγαπημένο εδάφιο του κύριου Λόγκαν: «Κι όταν κάνουμε το καλό, ας μην αποκάμουμε. Γιατί, αν αντέξουμε ως το τέλος, θα θερίσουμε τον καρπό στον κατάλληλο καιρό». (κλικ). </a:t>
            </a:r>
            <a:endParaRPr lang="el-GR" dirty="0">
              <a:ln>
                <a:solidFill>
                  <a:srgbClr val="FF0000"/>
                </a:solidFill>
              </a:ln>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992" y="3323506"/>
            <a:ext cx="1994075" cy="3415937"/>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6176" y="1826743"/>
            <a:ext cx="1756283" cy="498082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82967" y="606298"/>
            <a:ext cx="1661033" cy="4925324"/>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73217" y="476672"/>
            <a:ext cx="1809750" cy="1609725"/>
          </a:xfrm>
          <a:prstGeom prst="rect">
            <a:avLst/>
          </a:prstGeom>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180" y="25277"/>
            <a:ext cx="4641096" cy="6284044"/>
          </a:xfrm>
          <a:prstGeom prst="rect">
            <a:avLst/>
          </a:prstGeom>
        </p:spPr>
      </p:pic>
    </p:spTree>
    <p:extLst>
      <p:ext uri="{BB962C8B-B14F-4D97-AF65-F5344CB8AC3E}">
        <p14:creationId xmlns:p14="http://schemas.microsoft.com/office/powerpoint/2010/main" val="2750526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circle(in)">
                                      <p:cBhvr>
                                        <p:cTn id="11" dur="20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circle(in)">
                                      <p:cBhvr>
                                        <p:cTn id="16" dur="2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ppt_x"/>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116632"/>
            <a:ext cx="4392488" cy="5078313"/>
          </a:xfrm>
          <a:prstGeom prst="rect">
            <a:avLst/>
          </a:prstGeom>
          <a:solidFill>
            <a:srgbClr val="92D050"/>
          </a:solidFill>
        </p:spPr>
        <p:txBody>
          <a:bodyPr wrap="square" rtlCol="0">
            <a:spAutoFit/>
          </a:bodyPr>
          <a:lstStyle/>
          <a:p>
            <a:r>
              <a:rPr lang="el-GR" dirty="0" smtClean="0">
                <a:ln>
                  <a:solidFill>
                    <a:srgbClr val="FF0000"/>
                  </a:solidFill>
                </a:ln>
                <a:solidFill>
                  <a:srgbClr val="FF0000"/>
                </a:solidFill>
              </a:rPr>
              <a:t>Ο Τσάρλυ ευχήθηκε να μπορούσε κάποιος να πει κάτι παρόμοιο και για εκείνον. Ήθελε να είναι καλός υπηρέτης του Ιησού Χριστού σαν τον Τιμόθεο. Ο κύριος Λόγκαν είπε ότι ο Παύλος είχε γράψει στον Τιμόθεο «να μην τον καταφρονεί κανείς επειδή ήταν ακόμα νέος», δηλαδή να μη δίνει αφορμή σε κανένα να τον περιγελά γι’ αυτά που πιστεύει απλώς επειδή ήταν νέος. Ο Τσάρλυ θυμήθηκε τον </a:t>
            </a:r>
            <a:r>
              <a:rPr lang="el-GR" dirty="0" err="1" smtClean="0">
                <a:ln>
                  <a:solidFill>
                    <a:srgbClr val="FF0000"/>
                  </a:solidFill>
                </a:ln>
                <a:solidFill>
                  <a:srgbClr val="FF0000"/>
                </a:solidFill>
              </a:rPr>
              <a:t>Τζο</a:t>
            </a:r>
            <a:r>
              <a:rPr lang="el-GR" dirty="0" smtClean="0">
                <a:ln>
                  <a:solidFill>
                    <a:srgbClr val="FF0000"/>
                  </a:solidFill>
                </a:ln>
                <a:solidFill>
                  <a:srgbClr val="FF0000"/>
                </a:solidFill>
              </a:rPr>
              <a:t>. Θα έπρεπε να δουλέψει σκληρά για να του αποδείξει ότι έπρεπε να τον παίρνει στα σοβαρά κι ας ήταν παιδί. Δε θα ήταν εύκολο Μετά θυμήθηκε το αγαπημένο εδάφιο του κύριου Λόγκαν: «Κι όταν κάνουμε το καλό, ας μην αποκάμουμε. Γιατί, αν αντέξουμε ως το τέλος, θα θερίσουμε τον καρπό στον κατάλληλο καιρό». (κλικ). </a:t>
            </a:r>
            <a:endParaRPr lang="el-GR" dirty="0">
              <a:ln>
                <a:solidFill>
                  <a:srgbClr val="FF0000"/>
                </a:solidFill>
              </a:ln>
              <a:solidFill>
                <a:srgbClr val="FF0000"/>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99992" y="3323506"/>
            <a:ext cx="1994075" cy="3415937"/>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56176" y="1826743"/>
            <a:ext cx="1756283" cy="498082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46826" y="606298"/>
            <a:ext cx="1661033" cy="4925324"/>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68342" y="1713781"/>
            <a:ext cx="1809750" cy="1609725"/>
          </a:xfrm>
          <a:prstGeom prst="rect">
            <a:avLst/>
          </a:prstGeom>
        </p:spPr>
      </p:pic>
      <p:pic>
        <p:nvPicPr>
          <p:cNvPr id="2" name="Picture 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180" y="25277"/>
            <a:ext cx="4641096" cy="6284044"/>
          </a:xfrm>
          <a:prstGeom prst="rect">
            <a:avLst/>
          </a:prstGeom>
        </p:spPr>
      </p:pic>
      <p:sp>
        <p:nvSpPr>
          <p:cNvPr id="9" name="TextBox 8"/>
          <p:cNvSpPr txBox="1"/>
          <p:nvPr/>
        </p:nvSpPr>
        <p:spPr>
          <a:xfrm>
            <a:off x="4860032" y="116632"/>
            <a:ext cx="3312368" cy="1477328"/>
          </a:xfrm>
          <a:prstGeom prst="rect">
            <a:avLst/>
          </a:prstGeom>
          <a:solidFill>
            <a:schemeClr val="accent6">
              <a:lumMod val="40000"/>
              <a:lumOff val="60000"/>
            </a:schemeClr>
          </a:solidFill>
        </p:spPr>
        <p:txBody>
          <a:bodyPr wrap="square" rtlCol="0">
            <a:spAutoFit/>
          </a:bodyPr>
          <a:lstStyle/>
          <a:p>
            <a:r>
              <a:rPr lang="el-GR" dirty="0" smtClean="0"/>
              <a:t>Όταν έφτασε η ώρα να </a:t>
            </a:r>
            <a:r>
              <a:rPr lang="el-GR" dirty="0" err="1" smtClean="0"/>
              <a:t>προσευ</a:t>
            </a:r>
            <a:r>
              <a:rPr lang="el-GR" dirty="0" smtClean="0"/>
              <a:t>-</a:t>
            </a:r>
            <a:r>
              <a:rPr lang="el-GR" dirty="0" err="1" smtClean="0"/>
              <a:t>χηθούν</a:t>
            </a:r>
            <a:r>
              <a:rPr lang="el-GR" dirty="0" smtClean="0"/>
              <a:t>, ο Τσάρλυ ανέφερε και πάλι τα χρήματα που </a:t>
            </a:r>
            <a:r>
              <a:rPr lang="el-GR" dirty="0" err="1" smtClean="0"/>
              <a:t>χρειάζον</a:t>
            </a:r>
            <a:r>
              <a:rPr lang="el-GR" dirty="0" smtClean="0"/>
              <a:t>-</a:t>
            </a:r>
            <a:r>
              <a:rPr lang="el-GR" dirty="0" err="1" smtClean="0"/>
              <a:t>ταν</a:t>
            </a:r>
            <a:r>
              <a:rPr lang="el-GR" dirty="0" smtClean="0"/>
              <a:t> αυτός και ο Κοκκινομάλλης για να πάνε στην κατασκήνωση.</a:t>
            </a:r>
            <a:endParaRPr lang="el-GR" dirty="0"/>
          </a:p>
        </p:txBody>
      </p:sp>
    </p:spTree>
    <p:extLst>
      <p:ext uri="{BB962C8B-B14F-4D97-AF65-F5344CB8AC3E}">
        <p14:creationId xmlns:p14="http://schemas.microsoft.com/office/powerpoint/2010/main" val="2019626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circle(in)">
                                      <p:cBhvr>
                                        <p:cTn id="11" dur="20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ntr" presetSubtype="16"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circle(in)">
                                      <p:cBhvr>
                                        <p:cTn id="16" dur="20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ppt_x"/>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3528" y="116632"/>
            <a:ext cx="3888432" cy="6186309"/>
          </a:xfrm>
          <a:prstGeom prst="rect">
            <a:avLst/>
          </a:prstGeom>
          <a:noFill/>
        </p:spPr>
        <p:txBody>
          <a:bodyPr wrap="square" rtlCol="0">
            <a:spAutoFit/>
          </a:bodyPr>
          <a:lstStyle/>
          <a:p>
            <a:r>
              <a:rPr lang="el-GR" dirty="0" smtClean="0"/>
              <a:t>Μετά τη συνάθροιση ο Τσάρλυ στάθηκε για λίγο για να μιλήσει με τον κύριο Λόγκαν (κλικ).</a:t>
            </a:r>
          </a:p>
          <a:p>
            <a:r>
              <a:rPr lang="el-GR" dirty="0" smtClean="0"/>
              <a:t>«Πώς πηγαίνει το Θερινό Σχολείο;» ρώτησε ο Τσάρλυ. «Ήρθαν πολλά παιδιά;»</a:t>
            </a:r>
          </a:p>
          <a:p>
            <a:r>
              <a:rPr lang="el-GR" dirty="0" smtClean="0"/>
              <a:t>Ο κύριος Λόγκαν φαινόταν κουρασμένος. Του απάντησε μιλώντας αργά. «Ναι, Τσάρλυ, ήρθαν πολλά παιδιά, κι αυτό σημαίνει πάρα μα πάρα πολύ δουλειά. Τα αγόρια και τα κορίτσια του </a:t>
            </a:r>
            <a:r>
              <a:rPr lang="el-GR" dirty="0" err="1" smtClean="0"/>
              <a:t>Σλόκαμ</a:t>
            </a:r>
            <a:r>
              <a:rPr lang="el-GR" dirty="0" smtClean="0"/>
              <a:t> </a:t>
            </a:r>
            <a:r>
              <a:rPr lang="el-GR" dirty="0" err="1" smtClean="0"/>
              <a:t>Άλει</a:t>
            </a:r>
            <a:r>
              <a:rPr lang="el-GR" dirty="0" smtClean="0"/>
              <a:t> στην</a:t>
            </a:r>
          </a:p>
          <a:p>
            <a:r>
              <a:rPr lang="el-GR" dirty="0" smtClean="0"/>
              <a:t>πραγματικότητα δεν θέλουν να ακούσουν τίποτα και συνέχεια κοροϊδεύουν το Κοκκινομάλλη. Ο Κοκκινομάλλης δυσκολεύεται να τους μιλήσει επειδή γνωρίζουν όλα όσα έκανε παλιότερα. Έχει </a:t>
            </a:r>
            <a:r>
              <a:rPr lang="el-GR" dirty="0" err="1" smtClean="0"/>
              <a:t>Απόγοητευτεί</a:t>
            </a:r>
            <a:r>
              <a:rPr lang="el-GR" dirty="0" smtClean="0"/>
              <a:t> πολύ. Σκέφτεται μάλιστα να τα παρατήσει».</a:t>
            </a:r>
          </a:p>
          <a:p>
            <a:r>
              <a:rPr lang="el-GR" dirty="0" smtClean="0"/>
              <a:t>«Να τα παρατήσει! Δεν μπορεί να το κάνει αυτό!», ξέσπασε ο Τσάρλυ.</a:t>
            </a:r>
            <a:endParaRPr lang="el-GR"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44208" y="-120660"/>
            <a:ext cx="2381250" cy="6753225"/>
          </a:xfrm>
          <a:prstGeom prst="rect">
            <a:avLst/>
          </a:prstGeom>
        </p:spPr>
      </p:pic>
      <p:sp>
        <p:nvSpPr>
          <p:cNvPr id="7" name="TextBox 6"/>
          <p:cNvSpPr txBox="1"/>
          <p:nvPr/>
        </p:nvSpPr>
        <p:spPr>
          <a:xfrm>
            <a:off x="107504" y="116632"/>
            <a:ext cx="4685146" cy="4524315"/>
          </a:xfrm>
          <a:prstGeom prst="rect">
            <a:avLst/>
          </a:prstGeom>
          <a:solidFill>
            <a:schemeClr val="tx1">
              <a:lumMod val="75000"/>
              <a:lumOff val="25000"/>
            </a:schemeClr>
          </a:solidFill>
        </p:spPr>
        <p:txBody>
          <a:bodyPr wrap="square" rtlCol="0">
            <a:spAutoFit/>
          </a:bodyPr>
          <a:lstStyle/>
          <a:p>
            <a:r>
              <a:rPr lang="el-GR" dirty="0" smtClean="0">
                <a:ln>
                  <a:solidFill>
                    <a:srgbClr val="FF0000"/>
                  </a:solidFill>
                </a:ln>
                <a:solidFill>
                  <a:srgbClr val="FF0000"/>
                </a:solidFill>
              </a:rPr>
              <a:t>ΕΦΑΡΜΟΓΗ</a:t>
            </a:r>
          </a:p>
          <a:p>
            <a:r>
              <a:rPr lang="el-GR" dirty="0" smtClean="0">
                <a:ln>
                  <a:solidFill>
                    <a:srgbClr val="FF0000"/>
                  </a:solidFill>
                </a:ln>
                <a:solidFill>
                  <a:srgbClr val="FF0000"/>
                </a:solidFill>
              </a:rPr>
              <a:t>Πολλά αγόρια και κορίτσια αντιμετωπίζουν προβλήματα παρόμοια με αυτά του Τσάρλυ και του Κοκκινομάλλη. Κάποιες φορές οι άλλοι σας λένε ότι είστε πολύ μικροί, ότι γνωρίζετε ελάχιστα και γι’ αυτό δεν μπορείτε ακόμη να αποφασίσετε αν θα πρέπει να πιστέψετε στο Θεό. Κάποιες φορές απογοητεύεστε. Ξέρουμε όμως από την Αγία Γραφή ότι «και το παιδί ακόμα δείχνει με τις πράξεις του αν θα ‘ναι τα έργα του αθώα και σωστά» (Παροιμίες 20:11). Έχεις αποφασίσει να είσαι ιεραπόστολος στους ανθρώπους που ξέρεις; Ο Θεός περιμένει από τους υπηρέτες Του να μην τα παρατούν, και τους δίνει τη δύναμη να συνεχίσουν ακόμα κι όταν αυτό είναι δύσκολο</a:t>
            </a:r>
            <a:endParaRPr lang="el-GR" dirty="0">
              <a:ln>
                <a:solidFill>
                  <a:srgbClr val="FF0000"/>
                </a:solidFill>
              </a:ln>
              <a:solidFill>
                <a:srgbClr val="FF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2648" y="1124744"/>
            <a:ext cx="1910817" cy="5373216"/>
          </a:xfrm>
          <a:prstGeom prst="rect">
            <a:avLst/>
          </a:prstGeom>
        </p:spPr>
      </p:pic>
    </p:spTree>
    <p:extLst>
      <p:ext uri="{BB962C8B-B14F-4D97-AF65-F5344CB8AC3E}">
        <p14:creationId xmlns:p14="http://schemas.microsoft.com/office/powerpoint/2010/main" val="1708781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xit" presetSubtype="0" fill="hold" grpId="0" nodeType="withEffect">
                                  <p:stCondLst>
                                    <p:cond delay="0"/>
                                  </p:stCondLst>
                                  <p:childTnLst>
                                    <p:animEffect transition="out" filter="fade">
                                      <p:cBhvr>
                                        <p:cTn id="17" dur="500"/>
                                        <p:tgtEl>
                                          <p:spTgt spid="4"/>
                                        </p:tgtEl>
                                      </p:cBhvr>
                                    </p:animEffect>
                                    <p:set>
                                      <p:cBhvr>
                                        <p:cTn id="18"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223</TotalTime>
  <Words>1606</Words>
  <Application>Microsoft Office PowerPoint</Application>
  <PresentationFormat>On-screen Show (4:3)</PresentationFormat>
  <Paragraphs>36</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Ιεραπόστολοι</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Ιεραπόστολοι</dc:title>
  <dc:creator>Pavlos Michas</dc:creator>
  <cp:lastModifiedBy>Pavlos Michas</cp:lastModifiedBy>
  <cp:revision>10</cp:revision>
  <dcterms:created xsi:type="dcterms:W3CDTF">2016-08-28T16:37:51Z</dcterms:created>
  <dcterms:modified xsi:type="dcterms:W3CDTF">2016-08-28T20:21:15Z</dcterms:modified>
</cp:coreProperties>
</file>